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183530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7563" y="1628800"/>
            <a:ext cx="78488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Музейная комната 2 пожарно-спасательного отряда </a:t>
            </a:r>
          </a:p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федеральной противопожарной службы Главного управления</a:t>
            </a:r>
          </a:p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МЧС России по Ярославской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Ярославская область, город Рыбинск,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Ул. Стоялая,30/Герцена,2.</a:t>
            </a:r>
          </a:p>
          <a:p>
            <a:pPr algn="ct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Рыбинск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08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183530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Курникова\музей\Музей\DSCN7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2939342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5231529"/>
            <a:ext cx="3395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Стенд 9,10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Витрина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военных годов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пропагандой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обороны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города от фашистский авиабомб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Территория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моторостроительного завода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воздушного налета.</a:t>
            </a:r>
          </a:p>
        </p:txBody>
      </p:sp>
      <p:pic>
        <p:nvPicPr>
          <p:cNvPr id="5123" name="Picture 3" descr="E:\Курникова\музей\Музей\DSCN7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6577"/>
            <a:ext cx="3072681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24128" y="59492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5233699"/>
            <a:ext cx="316856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>
              <a:spcAft>
                <a:spcPts val="0"/>
              </a:spcAft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Стенд 11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Женский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боевой расчет. 1944 год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5336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Пожарная техника 40-х годов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5336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Почтовые карточки с противопожарной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Aft>
                <a:spcPts val="0"/>
              </a:spcAft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тематикой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военного периода. 40-е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годы.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412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183530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Курникова\музей\Музей\DSCN7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5116"/>
            <a:ext cx="2846234" cy="51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Курникова\музей\Музей\DSCN70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5117"/>
            <a:ext cx="2790064" cy="404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1317" y="5540551"/>
            <a:ext cx="2453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Стеллаж 3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Китель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 наградами Михеева А.М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Личные вещи Михеева А.М. 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875058" y="4641536"/>
            <a:ext cx="5258363" cy="1855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Стенд 12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Михеев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А.М. –ветеран пожарной охраны города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5336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Удостоверение об окончании школы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переподготовки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старшего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среднего начсостава ВПО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нефтепромышленности, 1935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Удостоверение об окончании школы ВПО ОГПУ имени «КУЙБЫШЕВА»,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1934 год.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412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183530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608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Курникова\музей\Музей\DSCN7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32313" y="4245631"/>
            <a:ext cx="52263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>
              <a:spcAft>
                <a:spcPts val="0"/>
              </a:spcAft>
              <a:tabLst>
                <a:tab pos="25209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Стенд 13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5209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Фотографии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Соловьева Н.Г.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5209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Благодарственная грамота Соловьева Н.Г. , июль 1945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5209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Фотография Встреча ветеранов Великой отечественной войны 1985 год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81923" y="5085184"/>
            <a:ext cx="5728941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4955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Стенд 14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4955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Председатель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центрального райисполкома Веселов В.В. 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4955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вручает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медаль ветерану войны Мошкову В.М.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4955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Выступления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ветеранов ВОВ перед личным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составом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4955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Почетная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грамота тов.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Шкенькову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И.Е. за достигнутые успехи в службе, 1968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200" dirty="0" smtClean="0"/>
              <a:t>.</a:t>
            </a:r>
            <a:endParaRPr lang="ru-RU" sz="12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412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183530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Курникова\музей\Музей\DSCN70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054"/>
            <a:ext cx="3816424" cy="563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95936" y="136054"/>
            <a:ext cx="5224764" cy="494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4955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Стеллаж 4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4955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«Учебное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пособие для рядового состава пожарной охраны»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4955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С.Г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Голубев, Издательство министерства коммунального хозяйства, 1956 год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4955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«Пособие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районных пожарных инспекторов» И.Н. Горбачев, 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4955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Издательство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министерства коммунального хозяйства, 1957 год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4955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«Сборник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руководящих документов по пожарной профилактике»,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4955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Издательство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министерства коммунального хозяйства, 1955 год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4955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«Сборник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руководящих документов по пожарной профилактике»,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4955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Издательство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министерства коммунального хозяйства, 1957 год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4955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 «Пожарная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профилактика в строительном деле» М.Я. Ройтман,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4955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Издательство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министерства коммунального хозяйства, 1954 год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4955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6. Разрешение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установку временной печи 40-х годов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4955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7. «Боевой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устав пожарной охраны» Министерство внутренних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4955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дел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Союза ССР, Москва 1953 год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4955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8. «Устав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службы военизированной пожарной охраны министерства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4955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внутренних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дел СССР»  Министерство внутренних дел Союза ССР,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4955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1957 год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4955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9. «Нормативы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пожарно-строевой подготовке пожарных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4955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команд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Главное управление пожарной охраны МВД СССР 1949 год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4955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10. Противогаз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угольный образца 1957 года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4955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11. Каска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пожарного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4955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40-х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sz="1200" dirty="0"/>
          </a:p>
        </p:txBody>
      </p:sp>
      <p:pic>
        <p:nvPicPr>
          <p:cNvPr id="1027" name="Picture 3" descr="E:\Курникова\музей\Музей\DSCN70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91618"/>
            <a:ext cx="3225407" cy="24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82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183530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Курникова\музей\Музей\DSCN7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62" y="1196752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12233" y="1190083"/>
            <a:ext cx="4281941" cy="585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0190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Стенд 14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50190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политподготовке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1949 год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50190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Начальник караула Цыганков В.В.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0190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проводит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занятия с личным составом 50-е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0190" algn="l"/>
              </a:tabLst>
            </a:pP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Выступление коллективов художественной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0190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самодеятельности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пожарной охраны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0190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50-е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самодеятельности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пожарной охраны 50-е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годы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0190" algn="l"/>
              </a:tabLst>
            </a:pPr>
            <a:endParaRPr lang="ru-RU" sz="12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0190" algn="l"/>
              </a:tabLst>
            </a:pP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Стенд 15 </a:t>
            </a:r>
          </a:p>
          <a:p>
            <a:pPr marL="228600" indent="-228600" algn="just">
              <a:lnSpc>
                <a:spcPct val="115000"/>
              </a:lnSpc>
              <a:buAutoNum type="arabicPeriod"/>
              <a:tabLst>
                <a:tab pos="250190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 личным составом 50-е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годы</a:t>
            </a:r>
          </a:p>
          <a:p>
            <a:pPr marL="228600" indent="-228600" algn="just">
              <a:lnSpc>
                <a:spcPct val="115000"/>
              </a:lnSpc>
              <a:buAutoNum type="arabicPeriod"/>
              <a:tabLst>
                <a:tab pos="250190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Статья из газеты 1957 о пожарных Рыбинска П.И. Ершове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tabLst>
                <a:tab pos="250190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Л.Г.Карамышеве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которые спасли на пожаре 9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ru-RU" sz="1200" dirty="0" smtClean="0"/>
              <a:t>.</a:t>
            </a:r>
          </a:p>
          <a:p>
            <a:pPr algn="just">
              <a:lnSpc>
                <a:spcPct val="115000"/>
              </a:lnSpc>
              <a:tabLst>
                <a:tab pos="250190" algn="l"/>
              </a:tabLst>
            </a:pPr>
            <a:endParaRPr lang="ru-RU" sz="1200" dirty="0"/>
          </a:p>
          <a:p>
            <a:pPr algn="just">
              <a:lnSpc>
                <a:spcPct val="115000"/>
              </a:lnSpc>
              <a:tabLst>
                <a:tab pos="250190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Стенд 16 </a:t>
            </a:r>
          </a:p>
          <a:p>
            <a:pPr marL="228600" lvl="0" indent="-228600" algn="just">
              <a:lnSpc>
                <a:spcPct val="115000"/>
              </a:lnSpc>
              <a:buAutoNum type="arabicPeriod"/>
              <a:tabLst>
                <a:tab pos="250190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Гарнизонные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соревнования по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ППС</a:t>
            </a:r>
          </a:p>
          <a:p>
            <a:pPr marL="228600" lvl="0" indent="-228600" algn="just">
              <a:lnSpc>
                <a:spcPct val="115000"/>
              </a:lnSpc>
              <a:buAutoNum type="arabicPeriod"/>
              <a:tabLst>
                <a:tab pos="250190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занятиях по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физподготовке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lvl="0" indent="-228600" algn="just">
              <a:lnSpc>
                <a:spcPct val="115000"/>
              </a:lnSpc>
              <a:buAutoNum type="arabicPeriod"/>
              <a:tabLst>
                <a:tab pos="250190" algn="l"/>
              </a:tabLst>
            </a:pPr>
            <a:endParaRPr lang="ru-RU" sz="1200" dirty="0"/>
          </a:p>
          <a:p>
            <a:pPr lvl="0" algn="just">
              <a:lnSpc>
                <a:spcPct val="115000"/>
              </a:lnSpc>
              <a:tabLst>
                <a:tab pos="250190" algn="l"/>
              </a:tabLst>
            </a:pPr>
            <a:endParaRPr lang="ru-RU" sz="1200" dirty="0" smtClean="0"/>
          </a:p>
          <a:p>
            <a:pPr marL="228600" lvl="0" indent="-228600" algn="just">
              <a:lnSpc>
                <a:spcPct val="115000"/>
              </a:lnSpc>
              <a:buAutoNum type="arabicPeriod"/>
              <a:tabLst>
                <a:tab pos="250190" algn="l"/>
              </a:tabLst>
            </a:pPr>
            <a:endParaRPr lang="ru-RU" sz="1200" dirty="0"/>
          </a:p>
          <a:p>
            <a:pPr lvl="0" algn="just">
              <a:lnSpc>
                <a:spcPct val="115000"/>
              </a:lnSpc>
              <a:tabLst>
                <a:tab pos="250190" algn="l"/>
              </a:tabLst>
            </a:pPr>
            <a:endParaRPr lang="ru-RU" sz="1200" dirty="0" smtClean="0"/>
          </a:p>
          <a:p>
            <a:pPr marL="228600" lvl="0" indent="-228600" algn="just">
              <a:lnSpc>
                <a:spcPct val="115000"/>
              </a:lnSpc>
              <a:buAutoNum type="arabicPeriod"/>
              <a:tabLst>
                <a:tab pos="250190" algn="l"/>
              </a:tabLst>
            </a:pPr>
            <a:endParaRPr lang="ru-RU" sz="11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tabLst>
                <a:tab pos="250190" algn="l"/>
              </a:tabLst>
            </a:pPr>
            <a:endParaRPr lang="ru-RU" sz="1200" dirty="0" smtClean="0"/>
          </a:p>
          <a:p>
            <a:pPr algn="just">
              <a:lnSpc>
                <a:spcPct val="115000"/>
              </a:lnSpc>
              <a:tabLst>
                <a:tab pos="250190" algn="l"/>
              </a:tabLst>
            </a:pPr>
            <a:endParaRPr lang="ru-RU" sz="1200" dirty="0" smtClean="0"/>
          </a:p>
          <a:p>
            <a:pPr marL="228600" indent="-228600" algn="just">
              <a:lnSpc>
                <a:spcPct val="115000"/>
              </a:lnSpc>
              <a:buAutoNum type="arabicPeriod"/>
              <a:tabLst>
                <a:tab pos="250190" algn="l"/>
              </a:tabLst>
            </a:pPr>
            <a:endParaRPr lang="ru-RU" sz="11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0190" algn="l"/>
              </a:tabLst>
            </a:pPr>
            <a:endParaRPr lang="ru-RU" sz="12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0190" algn="l"/>
              </a:tabLst>
            </a:pP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82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183530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0825" y="5178149"/>
            <a:ext cx="4727576" cy="1855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3638550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Стенд 17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3638550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Копия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приказа о внесении старшего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техник-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3638550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лейтенанта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Шатохина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А.Д., навечно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списки личного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3638550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состава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1-го дивизиона Львовского пожарно-технического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3638550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училища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МООП СССР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3638550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Статья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Шатохине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А.Д., помещенная в журнале «Пожарное дело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3638550" algn="l"/>
              </a:tabLst>
            </a:pP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3" name="Picture 1" descr="E:\Курникова\музей\Музей\DSCN7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825"/>
            <a:ext cx="3240360" cy="477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Курникова\музей\Музей\DSCN70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6790"/>
            <a:ext cx="3142595" cy="476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09967" y="5373216"/>
            <a:ext cx="29471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Стенд 18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Судно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«Вьюн» на ходовых испытаниях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Модель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станции «Искра».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535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183530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Курникова\музей\Музей\DSCN7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46" y="476672"/>
            <a:ext cx="620330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58277" y="4509120"/>
            <a:ext cx="667695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Стенд 19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Наградные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часы с дарственной надписью: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 заслуги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Калганову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А.А. от генерал-лейтенанта Обухова Ф.В. июнь 1981г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.»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Начальник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ГУПО МВД СССР генерал-лейтенант Обухов Ф.В. на испытаниях пожарного катера.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sz="900" dirty="0"/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Стенд 20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Начало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строительства пожарного депо ВПЧ-10 (май 1980 год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Строительство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гаража и жилого комплекса ВПЧ-8.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535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183530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Курникова\музей\Музей\DSCN7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68" y="476672"/>
            <a:ext cx="3591768" cy="466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4168" y="5233413"/>
            <a:ext cx="2075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Стеллаж 5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Боевая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одежда Фролова А.В.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920" y="5233413"/>
            <a:ext cx="3238002" cy="128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Стенд 21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638550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Фотография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Фролова А.В.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638550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Выписка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указа президента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638550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награждении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орденом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«Мужества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Стихотворение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боевых товарищей в память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Александре Вячеславовиче.</a:t>
            </a:r>
          </a:p>
        </p:txBody>
      </p:sp>
      <p:pic>
        <p:nvPicPr>
          <p:cNvPr id="5125" name="Picture 5" descr="E:\Курникова\музей\Музей\DSCN70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3124133" cy="466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Курникова\музей\Музей\DSCN70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12341"/>
            <a:ext cx="2088232" cy="329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35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183530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Курникова\музей\Музей\DSCN70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60648"/>
            <a:ext cx="634017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87404" y="4293096"/>
            <a:ext cx="55965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Стеллаж 6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Кубки, грамоты, вымпелы спортивного клуба «Динамо», поздравительные адреса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Макет пожарного судна «Вьюн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Стеллаж 7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Стенд к 60-летию пожарной охраны: статуэтки, памятные кубки, таблички.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Стеллаж 8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Фотографии сотрудников, имеющих медаль «За отвагу на пожаре».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64969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183530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Курникова\музей\Музей\DSCN70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327" y="555833"/>
            <a:ext cx="663534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94416" y="5224898"/>
            <a:ext cx="2955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Экспонат : ручной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пожарный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насос.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96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183530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2711" y="332656"/>
            <a:ext cx="84249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Основная целевая аудитория музейной комнаты 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пожарно-спасательного отряда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федеральной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противопожарной службы Главного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управления МЧС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России по Ярославской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области: группы школьников, студентов, рабочие коллективы города Рыбинска.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Музейная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комната 2 ПСО ФПС Главного управления МЧС России по Ярославской области была открыта в 1987 году.. Создатели музея инициативная группа сотрудников 1 отряда военизированной пожарной охраны УПО УВД Ярославского исполкома, во главе начальника отряда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Чечина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Анатолия Александровича. Основной идеей было сохранить историю пожарной охраны города Рыбинска и передать ее последующим поколениям. Экспонатами экскурсии являются светокопии документов, фотоматериалы, книги, грамоты, пожарно-техническое оборудование и вооружение. Материалы музея и аннотация к ним прописаны в методической наработке.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В среднем в течении года музейную комнату посещает 1000 человек,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экскурсии для посетителей проводятся сотрудниками 2 ПСО ФПС Главного управления МЧС России по Ярославской области. В рамках отряда в помещении музея проводятся встречи ветеранской организации, памятные мероприятия.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1026" name="Picture 2" descr="E:\Курникова\ФОТО\2017\Мероприятий\Фролов А.В\DSCN2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64" y="3573016"/>
            <a:ext cx="3875822" cy="290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Курникова\ФОТО\2017\Мероприятий\Фролов А.В\DSCN26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3875822" cy="290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495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183530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5749" y="3198167"/>
            <a:ext cx="3673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704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183530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Курникова\ФОТО\старые фото\5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934569" cy="262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Курникова\ФОТО\старые фото\Открытие музе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6839"/>
            <a:ext cx="3744416" cy="25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1357" y="3284984"/>
            <a:ext cx="38509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Открытие музейной комнаты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отряда военизированной пожарной охраны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УВД Ярославского исполкома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1987 год.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E:\Курникова\музей\Музей\DSCN7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2" y="4221088"/>
            <a:ext cx="3312368" cy="234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Курникова\музей\Музей\DSCN70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93" y="3861048"/>
            <a:ext cx="3979839" cy="190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0485" y="5949280"/>
            <a:ext cx="3543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Выписки из книги отзывов и предложений.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53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183530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Курникова\музей\Музей\DSCN7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45" y="1196752"/>
            <a:ext cx="2806902" cy="402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Курникова\музей\Музей\DSCN70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74440"/>
            <a:ext cx="3992960" cy="299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65247" y="4893570"/>
            <a:ext cx="581229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Постановление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Рыбинской городской Думы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выделении земли для расположения пожарного двора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Предложение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 доставке в Рыбинскую городскую Думу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образцов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сапожного товара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Предложение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князя Голицына Рыбинской городской думе приобрести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пожарного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инвентаря пожарного обоза, введении службы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ночных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пожарных и установке фонарей.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2329" y="548680"/>
            <a:ext cx="1284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Стенд №1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536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183530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Курникова\музей\Музей\DSCN7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9198"/>
            <a:ext cx="3622418" cy="4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Курникова\музей\Музей\DSCN7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5498"/>
            <a:ext cx="3264219" cy="480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Курникова\музей\Музей\DSCN70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815" y="3284984"/>
            <a:ext cx="3149601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87264" y="5187299"/>
            <a:ext cx="28083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Стенд 2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Пожарная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команда города во время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смотра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театральной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площади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1900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Здание пожарного депо с каланчой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1903 год.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Пожарная команда 1916 год.</a:t>
            </a:r>
          </a:p>
          <a:p>
            <a:endParaRPr lang="ru-RU" dirty="0"/>
          </a:p>
        </p:txBody>
      </p:sp>
      <p:sp>
        <p:nvSpPr>
          <p:cNvPr id="3072" name="TextBox 3071"/>
          <p:cNvSpPr txBox="1"/>
          <p:nvPr/>
        </p:nvSpPr>
        <p:spPr>
          <a:xfrm>
            <a:off x="3288674" y="5187299"/>
            <a:ext cx="3258887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Стеллаж 1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Колокол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пожарный.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век.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5336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Пожарный ствол. Начало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века.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5336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Рукав пожарный. Начало 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века.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5336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Пожарный пояс. Начало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века.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53365" algn="l"/>
              </a:tabLst>
            </a:pP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Рукавно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-соединительные головки.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536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183530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71600" y="4810746"/>
            <a:ext cx="3034292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638550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Стенд 3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638550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Фотография И.А. Калашникова.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638550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Фотокопия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чертежа пожарного парохода.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638550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Фотография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Здания речного училища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638550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Калашникова.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8" name="Picture 4" descr="E:\Курникова\музей\Музей\DSCN7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7"/>
            <a:ext cx="3168352" cy="444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716016" y="4769419"/>
            <a:ext cx="49334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638550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Стенд 4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638550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Декрет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 организации государственных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638550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мер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борьбы с огнем.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638550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Постановление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совета труда и обороны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638550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сохранении пожарных обозов и содержания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638550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боевой готовности. 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9" name="Picture 5" descr="E:\Курникова\музей\Музей\DSCN7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7"/>
            <a:ext cx="2808312" cy="449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53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183530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69735" y="4666985"/>
            <a:ext cx="3019032" cy="1403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Стенд 6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8351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Санно-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катушеевый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ход.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8351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Мастерская пожарного оборудования.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8351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Пожарная техника 20 годов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века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83515" algn="l"/>
              </a:tabLst>
            </a:pP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4. Парад Пожарных 1924 год. 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2" name="Picture 4" descr="E:\Курникова\музей\Музей\DSCN7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82449"/>
            <a:ext cx="5391348" cy="393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62013" y="4685977"/>
            <a:ext cx="3138231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18351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Стенд 7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8351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автоцистерна 1930 год.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8351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Боевой расчет перед выездом на пожар.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8351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Будни пожарных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8351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Пожарная команда завода Павлова.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536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183530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8098" y="203673"/>
            <a:ext cx="8079519" cy="598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«Курс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пожарного водоснабжения» Издательство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наркомхоза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РСФСР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Ленинград 1938 Москва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«Пожарная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тактика»  С.Г. Голубев, Издательство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наркомхоза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РСФСР 1942 год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«Механика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пожарном деле»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К.В.Малик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 Издательство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наркомхоза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РСФСР Москва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1938 Ленинград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«Химическое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механическое пенотушение» Ф.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Цахтнер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(перевод с немецкого)</a:t>
            </a:r>
          </a:p>
          <a:p>
            <a:pPr marL="274320" indent="-179705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ОГИЗ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Гострансиздат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Москва 1936 Ленинград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 «Противопожарные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мероприятия»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Третие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переработанное издание.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А.Е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Королев,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Госстройиздат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1939 год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6. «Руководство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подготовки рядового состава сельских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добровольных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пожарных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дружин» С.Г. Голубев,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Издательство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наркомхоза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РСФСР 1940 год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7. «Противопожарная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охрана нефтеперерабатывающих заводов»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П.Т.Безуглов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ГОНТИ 1939 год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8. «Бойцы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огненного Фронта» Управление пожарной охраны УВД Ярославского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облисполкома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Ярославль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1974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год«Основы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пожарной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профилактики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промышленности» А.Е. Королев,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транспортное издательство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Москва-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Ленинград 1936 год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9. Свидетельство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 окончании шестимесячных пожарно-технических курсов Ицковича М.Б. датированные 1939 годом.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10. «Противопожарная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охрана нефтеперерабатывающих заводов»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П.Т.Безуглов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Изд. ГОНТИ 1939 год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11. «Бойцы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огненного Фронта» Управление пожарной охраны УВД Ярославского облисполкома, Ярославль 1974 год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12. «Основы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пожарной профилактики в промышленности» А.Е. Королев, Государственное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транспортное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издательство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Москва- Ленинград 1936 год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13. Свидетельство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 окончании шестимесячных пожарно-технических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курсов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Ицковича М.Б. датированные 1939 годом.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14. Почетные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грамоты Ицкович М.Б. , начальника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Щербаковского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(ныне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Рыбинского) городского ОПО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Наградная пожарная каска Ицкович М.Б. –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начальника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ОПО г. Щербаков, 1932 год.</a:t>
            </a:r>
          </a:p>
        </p:txBody>
      </p:sp>
      <p:pic>
        <p:nvPicPr>
          <p:cNvPr id="3075" name="Picture 3" descr="E:\Курникова\музей\Музей\DSCN7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2632"/>
            <a:ext cx="2664296" cy="374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Курникова\музей\Музей\DSCN70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25142"/>
            <a:ext cx="2736304" cy="205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412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183530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Курникова\музей\Музей\DSCN7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4320480" cy="60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2671" y="734839"/>
            <a:ext cx="2823722" cy="2351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Стенд 8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53365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Ицкович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М.Б. –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пожарной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охраны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Рыбинска в 30-е годы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5336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Награды Ицковича М.Б.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5336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Статья из газеты об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Ицковиче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53365" algn="l"/>
              </a:tabLst>
            </a:pP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Фотография Ицкович М.Б.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товарищами по работе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4122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1210</Words>
  <Application>Microsoft Office PowerPoint</Application>
  <PresentationFormat>Экран (4:3)</PresentationFormat>
  <Paragraphs>214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42</cp:revision>
  <dcterms:created xsi:type="dcterms:W3CDTF">2020-08-27T11:59:52Z</dcterms:created>
  <dcterms:modified xsi:type="dcterms:W3CDTF">2020-08-31T13:10:57Z</dcterms:modified>
</cp:coreProperties>
</file>